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notesMasterIdLst>
    <p:notesMasterId r:id="rId11"/>
  </p:notesMasterIdLst>
  <p:sldIdLst>
    <p:sldId id="327" r:id="rId2"/>
    <p:sldId id="328" r:id="rId3"/>
    <p:sldId id="329" r:id="rId4"/>
    <p:sldId id="330" r:id="rId5"/>
    <p:sldId id="331" r:id="rId6"/>
    <p:sldId id="313" r:id="rId7"/>
    <p:sldId id="332" r:id="rId8"/>
    <p:sldId id="310" r:id="rId9"/>
    <p:sldId id="311" r:id="rId10"/>
  </p:sldIdLst>
  <p:sldSz cx="12192000" cy="6858000"/>
  <p:notesSz cx="6858000" cy="9945688"/>
  <p:custShowLst>
    <p:custShow name="การนำเสนอแบบกำหนดเอง 1" id="0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สไตล์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727A5-B99B-4D7A-815F-A8AD8E0A6AA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E7EA2-4C43-421E-B507-03611DCCA95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076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8343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291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501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357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27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439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9030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453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441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156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3517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6002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0606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8337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5656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267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D6D7C-1776-4646-B6E5-79CC0C651963}" type="datetimeFigureOut">
              <a:rPr lang="th-TH" smtClean="0"/>
              <a:t>04/07/68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1769CA-EBB7-450C-98E0-B243AA9573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923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4765"/>
            <a:ext cx="9144000" cy="1444487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</a:rPr>
              <a:t>ถนนต้นแบบลดอุบัติเหตุ ตำบลเมืองเก่า</a:t>
            </a:r>
            <a:br>
              <a:rPr lang="th-TH" b="1" dirty="0">
                <a:solidFill>
                  <a:srgbClr val="FF0000"/>
                </a:solidFill>
              </a:rPr>
            </a:br>
            <a:r>
              <a:rPr lang="th-TH" b="1" dirty="0">
                <a:solidFill>
                  <a:srgbClr val="FF0000"/>
                </a:solidFill>
              </a:rPr>
              <a:t>อำเภอเสาไห้  จังหวัดสระบุรี</a:t>
            </a:r>
            <a:br>
              <a:rPr lang="th-TH" b="1" dirty="0">
                <a:solidFill>
                  <a:srgbClr val="FF0000"/>
                </a:solidFill>
              </a:rPr>
            </a:br>
            <a:r>
              <a:rPr lang="th-TH" b="1" dirty="0">
                <a:solidFill>
                  <a:srgbClr val="FF0000"/>
                </a:solidFill>
              </a:rPr>
              <a:t>(พิชัยรณรงค์สงคราม เขตตำบลเมืองเก่า)  </a:t>
            </a:r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B07E8459-B6F6-BFEC-9940-C6686BB1E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7" y="2405270"/>
            <a:ext cx="5569625" cy="3134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BB8AD8C2-4DB2-0D69-4AC9-034EC5170E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/>
          <a:stretch/>
        </p:blipFill>
        <p:spPr>
          <a:xfrm>
            <a:off x="5862251" y="2299252"/>
            <a:ext cx="5686094" cy="3134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ชื่อเรื่อง 1">
            <a:extLst>
              <a:ext uri="{FF2B5EF4-FFF2-40B4-BE49-F238E27FC236}">
                <a16:creationId xmlns:a16="http://schemas.microsoft.com/office/drawing/2014/main" id="{7F4E9431-B442-3868-F2A0-5D1127E75D47}"/>
              </a:ext>
            </a:extLst>
          </p:cNvPr>
          <p:cNvSpPr txBox="1">
            <a:spLocks/>
          </p:cNvSpPr>
          <p:nvPr/>
        </p:nvSpPr>
        <p:spPr>
          <a:xfrm>
            <a:off x="8547655" y="6081208"/>
            <a:ext cx="3140764" cy="5861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rgbClr val="FF0000"/>
                </a:solidFill>
              </a:rPr>
              <a:t>เทศบาลตำบลเมืองเก่า</a:t>
            </a:r>
          </a:p>
        </p:txBody>
      </p:sp>
    </p:spTree>
    <p:extLst>
      <p:ext uri="{BB962C8B-B14F-4D97-AF65-F5344CB8AC3E}">
        <p14:creationId xmlns:p14="http://schemas.microsoft.com/office/powerpoint/2010/main" val="2785823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043" y="357808"/>
            <a:ext cx="7169426" cy="795131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FF0000"/>
                </a:solidFill>
              </a:rPr>
              <a:t>1.ด้านกายภาพ ความปลอดภัยในการเดินทาง 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EC86AB1-2079-738B-49EE-280C52C5A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1" y="1258956"/>
            <a:ext cx="6260003" cy="3326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DD99C783-CFB2-280A-8BE1-FEB9AFF39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822" y="1221912"/>
            <a:ext cx="5911107" cy="3326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F114006-40B4-D8A2-ED73-7F9B5DDADB70}"/>
              </a:ext>
            </a:extLst>
          </p:cNvPr>
          <p:cNvSpPr txBox="1">
            <a:spLocks/>
          </p:cNvSpPr>
          <p:nvPr/>
        </p:nvSpPr>
        <p:spPr>
          <a:xfrm>
            <a:off x="265043" y="5035826"/>
            <a:ext cx="8101765" cy="15770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Tx/>
              <a:buChar char="-"/>
            </a:pPr>
            <a:r>
              <a:rPr lang="th-TH" sz="3600" b="1" dirty="0">
                <a:solidFill>
                  <a:srgbClr val="FF0000"/>
                </a:solidFill>
              </a:rPr>
              <a:t>มีการตกแต่งต้นไม้ไหล่ทาง ปรับปรุงภูมิทัศน์ให้เกิดความปลอดภัย</a:t>
            </a:r>
          </a:p>
          <a:p>
            <a:pPr marL="571500" indent="-571500" algn="l">
              <a:buFontTx/>
              <a:buChar char="-"/>
            </a:pPr>
            <a:r>
              <a:rPr lang="th-TH" sz="3600" b="1" dirty="0">
                <a:solidFill>
                  <a:srgbClr val="FF0000"/>
                </a:solidFill>
              </a:rPr>
              <a:t>มีไฟฟ้าส่องสว่างในเวลากลางคืน </a:t>
            </a:r>
          </a:p>
          <a:p>
            <a:pPr marL="571500" indent="-571500" algn="l">
              <a:buFontTx/>
              <a:buChar char="-"/>
            </a:pPr>
            <a:r>
              <a:rPr lang="th-TH" sz="3600" b="1" dirty="0">
                <a:solidFill>
                  <a:srgbClr val="FF0000"/>
                </a:solidFill>
              </a:rPr>
              <a:t>สภาพถนนไม่มีหลุม ถนนราบเรียบ</a:t>
            </a:r>
          </a:p>
          <a:p>
            <a:pPr marL="571500" indent="-571500" algn="l">
              <a:buFontTx/>
              <a:buChar char="-"/>
            </a:pPr>
            <a:r>
              <a:rPr lang="th-TH" sz="3600" b="1" dirty="0">
                <a:solidFill>
                  <a:srgbClr val="FF0000"/>
                </a:solidFill>
              </a:rPr>
              <a:t>มีไหล่ทางตลอดแนว  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FC49F849-5A69-CC26-4229-740A7CCFB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234" y="4472609"/>
            <a:ext cx="4240695" cy="2385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472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034" y="148364"/>
            <a:ext cx="7858540" cy="795131"/>
          </a:xfrm>
        </p:spPr>
        <p:txBody>
          <a:bodyPr>
            <a:normAutofit fontScale="90000"/>
          </a:bodyPr>
          <a:lstStyle/>
          <a:p>
            <a:pPr algn="ctr"/>
            <a:r>
              <a:rPr lang="th-TH" sz="3600" b="1" dirty="0">
                <a:solidFill>
                  <a:srgbClr val="FF0000"/>
                </a:solidFill>
              </a:rPr>
              <a:t>2.อำนวยความสะดวก/การใช้วัสดุและเทคโนโลยี่ที่ปลอดภัย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EC86AB1-2079-738B-49EE-280C52C5A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6" r="16905"/>
          <a:stretch/>
        </p:blipFill>
        <p:spPr>
          <a:xfrm>
            <a:off x="0" y="1245704"/>
            <a:ext cx="5201735" cy="2623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F114006-40B4-D8A2-ED73-7F9B5DDADB70}"/>
              </a:ext>
            </a:extLst>
          </p:cNvPr>
          <p:cNvSpPr txBox="1">
            <a:spLocks/>
          </p:cNvSpPr>
          <p:nvPr/>
        </p:nvSpPr>
        <p:spPr>
          <a:xfrm>
            <a:off x="5201735" y="4207566"/>
            <a:ext cx="7878161" cy="217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Tx/>
              <a:buChar char="-"/>
            </a:pPr>
            <a:r>
              <a:rPr lang="th-TH" sz="3600" b="1" dirty="0">
                <a:solidFill>
                  <a:srgbClr val="FF0000"/>
                </a:solidFill>
              </a:rPr>
              <a:t>ถนนมาตรฐานกรมทางหลวง วัสดุก่อสร้างตามมาตรฐาน ความเรียบได้มาตรฐาน</a:t>
            </a:r>
          </a:p>
          <a:p>
            <a:pPr marL="571500" indent="-571500" algn="l">
              <a:buFontTx/>
              <a:buChar char="-"/>
            </a:pPr>
            <a:r>
              <a:rPr lang="th-TH" sz="3600" b="1" dirty="0">
                <a:solidFill>
                  <a:srgbClr val="FF0000"/>
                </a:solidFill>
              </a:rPr>
              <a:t>ตลอดเส้นทางมีกล้อง </a:t>
            </a:r>
            <a:r>
              <a:rPr lang="en-US" sz="2200" b="1" dirty="0">
                <a:solidFill>
                  <a:srgbClr val="FF0000"/>
                </a:solidFill>
              </a:rPr>
              <a:t>CCTV 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endParaRPr lang="th-TH" sz="3600" b="1" dirty="0">
              <a:solidFill>
                <a:srgbClr val="FF0000"/>
              </a:solidFill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29354AB-E8AA-9BF2-9E8C-8BC51F504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96" t="18148" r="8370" b="19986"/>
          <a:stretch/>
        </p:blipFill>
        <p:spPr>
          <a:xfrm>
            <a:off x="5201735" y="2069930"/>
            <a:ext cx="4940864" cy="2529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DD5E594-D993-A269-D528-AF0A15E58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4" y="3852392"/>
            <a:ext cx="5077563" cy="2857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8551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556" y="148364"/>
            <a:ext cx="5751444" cy="795131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FF0000"/>
                </a:solidFill>
              </a:rPr>
              <a:t>3.ด้านการปรับปรุงและแก้ไขจุดเสี่ยง   </a:t>
            </a: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F114006-40B4-D8A2-ED73-7F9B5DDADB70}"/>
              </a:ext>
            </a:extLst>
          </p:cNvPr>
          <p:cNvSpPr txBox="1">
            <a:spLocks/>
          </p:cNvSpPr>
          <p:nvPr/>
        </p:nvSpPr>
        <p:spPr>
          <a:xfrm>
            <a:off x="4540427" y="4207565"/>
            <a:ext cx="7878161" cy="217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Tx/>
              <a:buChar char="-"/>
            </a:pPr>
            <a:r>
              <a:rPr lang="th-TH" sz="3200" b="1" dirty="0">
                <a:solidFill>
                  <a:srgbClr val="FF0000"/>
                </a:solidFill>
              </a:rPr>
              <a:t>ป้ายแจ้งเตือนจุดเสี่ยง  จุดอันตราย ลดอุบัติเหตุ </a:t>
            </a:r>
          </a:p>
          <a:p>
            <a:pPr marL="571500" indent="-571500" algn="l">
              <a:buFontTx/>
              <a:buChar char="-"/>
            </a:pPr>
            <a:r>
              <a:rPr lang="th-TH" sz="3200" b="1" dirty="0">
                <a:solidFill>
                  <a:srgbClr val="FF0000"/>
                </a:solidFill>
              </a:rPr>
              <a:t>จุดเสี่ยง 1 แยกวัดจันทบุรี   จุดเสี่ยง 2 แยกวัดชุ้ง</a:t>
            </a:r>
          </a:p>
          <a:p>
            <a:pPr algn="l"/>
            <a:endParaRPr lang="th-TH" sz="3600" b="1" dirty="0">
              <a:solidFill>
                <a:srgbClr val="FF0000"/>
              </a:solidFill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767DADC-0BEA-4639-9F0F-659AF2A74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2" y="943495"/>
            <a:ext cx="2694609" cy="2020957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A0B4BD16-270B-3A48-4B8E-5236C47AA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2" y="3264071"/>
            <a:ext cx="3533912" cy="2650434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B3F32D8-0CB0-D1D3-CCF7-6AA62A2BD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24" y="921026"/>
            <a:ext cx="2465460" cy="3286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16AACBF0-4970-E83F-B111-C1FEE0EA7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89" y="739676"/>
            <a:ext cx="2687842" cy="3582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F7FBE139-3485-806F-AA13-7F95C933F8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1"/>
          <a:stretch/>
        </p:blipFill>
        <p:spPr>
          <a:xfrm>
            <a:off x="6254647" y="943495"/>
            <a:ext cx="2911269" cy="3345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4107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30160"/>
            <a:ext cx="6506818" cy="795131"/>
          </a:xfrm>
        </p:spPr>
        <p:txBody>
          <a:bodyPr>
            <a:normAutofit fontScale="90000"/>
          </a:bodyPr>
          <a:lstStyle/>
          <a:p>
            <a:pPr algn="ctr"/>
            <a:r>
              <a:rPr lang="th-TH" sz="3600" b="1" dirty="0">
                <a:solidFill>
                  <a:srgbClr val="FF0000"/>
                </a:solidFill>
              </a:rPr>
              <a:t>4.การให้ความรู้และการรณรงค์ด้านความปลอดภัย</a:t>
            </a: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F114006-40B4-D8A2-ED73-7F9B5DDADB70}"/>
              </a:ext>
            </a:extLst>
          </p:cNvPr>
          <p:cNvSpPr txBox="1">
            <a:spLocks/>
          </p:cNvSpPr>
          <p:nvPr/>
        </p:nvSpPr>
        <p:spPr>
          <a:xfrm>
            <a:off x="3867769" y="4006880"/>
            <a:ext cx="7878161" cy="217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>
              <a:buFontTx/>
              <a:buChar char="-"/>
            </a:pPr>
            <a:r>
              <a:rPr lang="th-TH" sz="3200" b="1" dirty="0">
                <a:solidFill>
                  <a:srgbClr val="FF0000"/>
                </a:solidFill>
              </a:rPr>
              <a:t>การบูรณาการร่วมกันกับ ชุมชน โรงเรียน สร้างวัฒนธรรมความปลอดภัย</a:t>
            </a:r>
          </a:p>
          <a:p>
            <a:pPr algn="l"/>
            <a:endParaRPr lang="th-TH" sz="3600" b="1" dirty="0">
              <a:solidFill>
                <a:srgbClr val="FF0000"/>
              </a:solidFill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C5EFB27-433E-DB9A-10C2-179DB49BE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12"/>
          <a:stretch/>
        </p:blipFill>
        <p:spPr>
          <a:xfrm>
            <a:off x="73830" y="943496"/>
            <a:ext cx="3769300" cy="2946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0BC201A-4D00-A338-2D0C-180697C65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631" y="1061700"/>
            <a:ext cx="3769299" cy="2827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1C298C68-C01D-36F1-70F0-33B7F0FDD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95" y="3936169"/>
            <a:ext cx="3525666" cy="2644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B6D536C-EA6B-7A4F-53FF-A71D89FFA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60" y="1061700"/>
            <a:ext cx="3769300" cy="282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74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: มุมมน 12">
            <a:extLst>
              <a:ext uri="{FF2B5EF4-FFF2-40B4-BE49-F238E27FC236}">
                <a16:creationId xmlns:a16="http://schemas.microsoft.com/office/drawing/2014/main" id="{433DE225-7AA0-8392-0C72-6FCA92F0A53E}"/>
              </a:ext>
            </a:extLst>
          </p:cNvPr>
          <p:cNvSpPr/>
          <p:nvPr/>
        </p:nvSpPr>
        <p:spPr>
          <a:xfrm>
            <a:off x="963562" y="1512814"/>
            <a:ext cx="10264877" cy="521736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A3974823-31AD-A6D7-CDCD-F5D3B18CDF3F}"/>
              </a:ext>
            </a:extLst>
          </p:cNvPr>
          <p:cNvSpPr txBox="1"/>
          <p:nvPr/>
        </p:nvSpPr>
        <p:spPr>
          <a:xfrm>
            <a:off x="403123" y="68827"/>
            <a:ext cx="113857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กิจกรรมเสริมสร้างความเข้าใจการป้องกัน แก้ไขปัญหาอุบัติเหตุทางถนนของสถานศึกษา</a:t>
            </a:r>
          </a:p>
          <a:p>
            <a:pPr algn="ctr"/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โรงเรียนวัดจันทบุรี(พิมพ์ประชานุเคราะห์)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56AE7FB-5DD3-F6C3-291D-1205F92312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/>
        </p:blipFill>
        <p:spPr>
          <a:xfrm>
            <a:off x="4519658" y="4337820"/>
            <a:ext cx="3152684" cy="1891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590EA8A4-15C7-D76E-E3D2-C3C3770E2C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/>
        </p:blipFill>
        <p:spPr>
          <a:xfrm>
            <a:off x="4519658" y="1902823"/>
            <a:ext cx="3152684" cy="1891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4940715-CCF1-E156-33BA-B64AE96679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/>
        </p:blipFill>
        <p:spPr>
          <a:xfrm>
            <a:off x="1295400" y="1902822"/>
            <a:ext cx="3152684" cy="1891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FBC2C0C7-EF19-B4A7-2232-B67C2E4207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26538"/>
            <a:ext cx="1469571" cy="1469571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54EE3E7F-6CDD-B560-DED0-3CC9E5BC9D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/>
        </p:blipFill>
        <p:spPr>
          <a:xfrm>
            <a:off x="7743916" y="4337820"/>
            <a:ext cx="3152684" cy="1891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C592F469-F0A5-CD64-A925-6139034EEC7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/>
        </p:blipFill>
        <p:spPr>
          <a:xfrm>
            <a:off x="7743916" y="1902822"/>
            <a:ext cx="3152684" cy="1891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6BAEC1CA-2F84-0A9A-28FA-E5A066AB7CA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0000"/>
          <a:stretch/>
        </p:blipFill>
        <p:spPr>
          <a:xfrm>
            <a:off x="1295400" y="4337820"/>
            <a:ext cx="3152684" cy="1891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0744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38540" y="125386"/>
            <a:ext cx="6506818" cy="795131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FF0000"/>
                </a:solidFill>
              </a:rPr>
              <a:t>5.ด้านความยั่งยืนและติดตามผล </a:t>
            </a: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CF114006-40B4-D8A2-ED73-7F9B5DDADB70}"/>
              </a:ext>
            </a:extLst>
          </p:cNvPr>
          <p:cNvSpPr txBox="1">
            <a:spLocks/>
          </p:cNvSpPr>
          <p:nvPr/>
        </p:nvSpPr>
        <p:spPr>
          <a:xfrm>
            <a:off x="3867769" y="4006880"/>
            <a:ext cx="7878161" cy="21745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th-TH" sz="3600" b="1" dirty="0">
              <a:solidFill>
                <a:srgbClr val="FF0000"/>
              </a:solidFill>
            </a:endParaRP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C5EFB27-433E-DB9A-10C2-179DB49BE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12"/>
          <a:stretch/>
        </p:blipFill>
        <p:spPr>
          <a:xfrm>
            <a:off x="73830" y="943496"/>
            <a:ext cx="3769300" cy="2946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0BC201A-4D00-A338-2D0C-180697C65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631" y="1061700"/>
            <a:ext cx="3769299" cy="2827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1C298C68-C01D-36F1-70F0-33B7F0FDD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95" y="3936169"/>
            <a:ext cx="3525666" cy="2644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B6D536C-EA6B-7A4F-53FF-A71D89FFA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60" y="1061700"/>
            <a:ext cx="3769300" cy="282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8DE06EED-9F4F-C50D-C3B2-D85F63C0F2D2}"/>
              </a:ext>
            </a:extLst>
          </p:cNvPr>
          <p:cNvSpPr txBox="1"/>
          <p:nvPr/>
        </p:nvSpPr>
        <p:spPr>
          <a:xfrm>
            <a:off x="3867769" y="4078491"/>
            <a:ext cx="81260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บรรจุเป็นนโยบายผู้บริหารและตราเป็นเทศบัญญัติงบประมาณรายจ่าย เพื่อจัดสรรงบประมาณ เช่น</a:t>
            </a:r>
          </a:p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1.โครงการป้องกันและแก้ไขปัญหา ลดอุบัติ</a:t>
            </a:r>
            <a:r>
              <a:rPr lang="th-TH" sz="2400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หุ</a:t>
            </a:r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ทางถนนช่วงเทศกาล  2568 งบประมาณ 20,000 บาท</a:t>
            </a:r>
          </a:p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2.กิจกรรมปรับปรุงภูมิทัศน์ ริมทางหลวง  ทางหลวงท้องถิ่น และเส้นทางในชุมชน </a:t>
            </a:r>
          </a:p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3.ติดตั้งกล้องโทรทัศน์วงจรปิด ในเขต</a:t>
            </a:r>
          </a:p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4.รณรงค์และสร้างวัฒนธรรมการขับขี่ปลอดภัย (โรงเรียน / ปกครอง / เทศบาล) </a:t>
            </a:r>
          </a:p>
        </p:txBody>
      </p:sp>
    </p:spTree>
    <p:extLst>
      <p:ext uri="{BB962C8B-B14F-4D97-AF65-F5344CB8AC3E}">
        <p14:creationId xmlns:p14="http://schemas.microsoft.com/office/powerpoint/2010/main" val="2516636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8222" y="0"/>
            <a:ext cx="9144000" cy="702365"/>
          </a:xfrm>
        </p:spPr>
        <p:txBody>
          <a:bodyPr>
            <a:normAutofit/>
          </a:bodyPr>
          <a:lstStyle/>
          <a:p>
            <a:pPr algn="ctr"/>
            <a:r>
              <a:rPr lang="th-TH" sz="3600" dirty="0">
                <a:solidFill>
                  <a:srgbClr val="FF0000"/>
                </a:solidFill>
              </a:rPr>
              <a:t>การจัดเก็บสถิติและการประเมินผล </a:t>
            </a:r>
          </a:p>
        </p:txBody>
      </p:sp>
      <p:graphicFrame>
        <p:nvGraphicFramePr>
          <p:cNvPr id="5" name="ตาราง 5">
            <a:extLst>
              <a:ext uri="{FF2B5EF4-FFF2-40B4-BE49-F238E27FC236}">
                <a16:creationId xmlns:a16="http://schemas.microsoft.com/office/drawing/2014/main" id="{D2D92C9D-66DA-B443-EDF4-C62BD2044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112672"/>
              </p:ext>
            </p:extLst>
          </p:nvPr>
        </p:nvGraphicFramePr>
        <p:xfrm>
          <a:off x="260625" y="702365"/>
          <a:ext cx="11670750" cy="591609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49984">
                  <a:extLst>
                    <a:ext uri="{9D8B030D-6E8A-4147-A177-3AD203B41FA5}">
                      <a16:colId xmlns:a16="http://schemas.microsoft.com/office/drawing/2014/main" val="4241918053"/>
                    </a:ext>
                  </a:extLst>
                </a:gridCol>
                <a:gridCol w="874643">
                  <a:extLst>
                    <a:ext uri="{9D8B030D-6E8A-4147-A177-3AD203B41FA5}">
                      <a16:colId xmlns:a16="http://schemas.microsoft.com/office/drawing/2014/main" val="275940641"/>
                    </a:ext>
                  </a:extLst>
                </a:gridCol>
                <a:gridCol w="689113">
                  <a:extLst>
                    <a:ext uri="{9D8B030D-6E8A-4147-A177-3AD203B41FA5}">
                      <a16:colId xmlns:a16="http://schemas.microsoft.com/office/drawing/2014/main" val="3420929938"/>
                    </a:ext>
                  </a:extLst>
                </a:gridCol>
                <a:gridCol w="728870">
                  <a:extLst>
                    <a:ext uri="{9D8B030D-6E8A-4147-A177-3AD203B41FA5}">
                      <a16:colId xmlns:a16="http://schemas.microsoft.com/office/drawing/2014/main" val="4247813663"/>
                    </a:ext>
                  </a:extLst>
                </a:gridCol>
                <a:gridCol w="569843">
                  <a:extLst>
                    <a:ext uri="{9D8B030D-6E8A-4147-A177-3AD203B41FA5}">
                      <a16:colId xmlns:a16="http://schemas.microsoft.com/office/drawing/2014/main" val="871791302"/>
                    </a:ext>
                  </a:extLst>
                </a:gridCol>
                <a:gridCol w="636105">
                  <a:extLst>
                    <a:ext uri="{9D8B030D-6E8A-4147-A177-3AD203B41FA5}">
                      <a16:colId xmlns:a16="http://schemas.microsoft.com/office/drawing/2014/main" val="1061531436"/>
                    </a:ext>
                  </a:extLst>
                </a:gridCol>
                <a:gridCol w="728869">
                  <a:extLst>
                    <a:ext uri="{9D8B030D-6E8A-4147-A177-3AD203B41FA5}">
                      <a16:colId xmlns:a16="http://schemas.microsoft.com/office/drawing/2014/main" val="2262650871"/>
                    </a:ext>
                  </a:extLst>
                </a:gridCol>
                <a:gridCol w="569844">
                  <a:extLst>
                    <a:ext uri="{9D8B030D-6E8A-4147-A177-3AD203B41FA5}">
                      <a16:colId xmlns:a16="http://schemas.microsoft.com/office/drawing/2014/main" val="3779219358"/>
                    </a:ext>
                  </a:extLst>
                </a:gridCol>
                <a:gridCol w="715617">
                  <a:extLst>
                    <a:ext uri="{9D8B030D-6E8A-4147-A177-3AD203B41FA5}">
                      <a16:colId xmlns:a16="http://schemas.microsoft.com/office/drawing/2014/main" val="899616843"/>
                    </a:ext>
                  </a:extLst>
                </a:gridCol>
                <a:gridCol w="808383">
                  <a:extLst>
                    <a:ext uri="{9D8B030D-6E8A-4147-A177-3AD203B41FA5}">
                      <a16:colId xmlns:a16="http://schemas.microsoft.com/office/drawing/2014/main" val="2171243032"/>
                    </a:ext>
                  </a:extLst>
                </a:gridCol>
                <a:gridCol w="662608">
                  <a:extLst>
                    <a:ext uri="{9D8B030D-6E8A-4147-A177-3AD203B41FA5}">
                      <a16:colId xmlns:a16="http://schemas.microsoft.com/office/drawing/2014/main" val="12464566"/>
                    </a:ext>
                  </a:extLst>
                </a:gridCol>
                <a:gridCol w="622853">
                  <a:extLst>
                    <a:ext uri="{9D8B030D-6E8A-4147-A177-3AD203B41FA5}">
                      <a16:colId xmlns:a16="http://schemas.microsoft.com/office/drawing/2014/main" val="3025507580"/>
                    </a:ext>
                  </a:extLst>
                </a:gridCol>
                <a:gridCol w="614018">
                  <a:extLst>
                    <a:ext uri="{9D8B030D-6E8A-4147-A177-3AD203B41FA5}">
                      <a16:colId xmlns:a16="http://schemas.microsoft.com/office/drawing/2014/main" val="13923848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ครั้งที่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ประเภทถนน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สภาพถนน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สาเหตุ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ผู้ประสบภัย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ประเภทรถ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ประเภทรถ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5623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h-TH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highlight>
                          <a:srgbClr val="FF0000"/>
                        </a:highlight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หลวง 2/4 ช่อง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ชุมชน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ปกติ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หลุม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เปียก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ประมาท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เมา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>
                          <a:solidFill>
                            <a:srgbClr val="FF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เสียชีวิต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บาดเจ็บ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บรรทุก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นั่ง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 err="1">
                          <a:solidFill>
                            <a:schemeClr val="tx1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จยย</a:t>
                      </a:r>
                      <a:endParaRPr lang="th-TH" dirty="0">
                        <a:solidFill>
                          <a:schemeClr val="tx1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69"/>
                  </a:ext>
                </a:extLst>
              </a:tr>
              <a:tr h="455093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1. รถเก๋งชนกับรถน้ำมัน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b="1" dirty="0">
                        <a:solidFill>
                          <a:srgbClr val="FF0000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83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2. รถจักรยานยนต์เสียหลัก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>
                          <a:solidFill>
                            <a:srgbClr val="FF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6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3.รถจักรยานยนต์เสียหลัก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>
                          <a:solidFill>
                            <a:srgbClr val="FF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42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4.รถกระบะชนท้ายรถกระบะ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b="1" dirty="0">
                        <a:solidFill>
                          <a:srgbClr val="FF0000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46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5.รถจักรยานยนต์ชนรถกระบะ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b="1" dirty="0">
                        <a:solidFill>
                          <a:srgbClr val="FF0000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61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6.รถกระบะชนกับรถเก๋ง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1" dirty="0">
                          <a:solidFill>
                            <a:srgbClr val="FF0000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31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7.รถจักรยานยนต์เสียหลัก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b="1" dirty="0">
                        <a:solidFill>
                          <a:srgbClr val="FF0000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8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8.รถบรรทุกเฉี่ยวชนรถจักรยานยนต์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b="1" dirty="0">
                        <a:solidFill>
                          <a:srgbClr val="FF0000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03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9.รถเก๋งเฉี่ยวชนจักรยานยนต์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b="1" dirty="0">
                        <a:solidFill>
                          <a:srgbClr val="FF0000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08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10.รถน้ำมันเฉี่ยวชนจักรยานยนต์ (ชลประทาน)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  <a:sym typeface="Wingdings 2" panose="05020102010507070707" pitchFamily="18" charset="2"/>
                        </a:rPr>
                        <a:t></a:t>
                      </a:r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b="1" dirty="0">
                        <a:solidFill>
                          <a:srgbClr val="FF0000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22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1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90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รวม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dirty="0"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300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626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125B168-4768-8086-24E6-2EDC56324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1266" y="119269"/>
            <a:ext cx="3304021" cy="702365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>
                <a:solidFill>
                  <a:srgbClr val="FF0000"/>
                </a:solidFill>
              </a:rPr>
              <a:t>จุดเสี่ยงอันตราย</a:t>
            </a:r>
          </a:p>
        </p:txBody>
      </p:sp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3C3B1855-A354-457B-B338-6CE3ADDC6E7C}"/>
              </a:ext>
            </a:extLst>
          </p:cNvPr>
          <p:cNvSpPr txBox="1">
            <a:spLocks/>
          </p:cNvSpPr>
          <p:nvPr/>
        </p:nvSpPr>
        <p:spPr>
          <a:xfrm>
            <a:off x="1935098" y="812255"/>
            <a:ext cx="1813151" cy="7023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b="1" dirty="0">
                <a:solidFill>
                  <a:srgbClr val="FF0000"/>
                </a:solidFill>
              </a:rPr>
              <a:t>จุดที่ 1 </a:t>
            </a:r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571033A2-8526-9355-3F0C-FFE5266D7D60}"/>
              </a:ext>
            </a:extLst>
          </p:cNvPr>
          <p:cNvSpPr txBox="1">
            <a:spLocks/>
          </p:cNvSpPr>
          <p:nvPr/>
        </p:nvSpPr>
        <p:spPr>
          <a:xfrm>
            <a:off x="8547015" y="812254"/>
            <a:ext cx="1711366" cy="7023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b="1" dirty="0">
                <a:solidFill>
                  <a:srgbClr val="FF0000"/>
                </a:solidFill>
              </a:rPr>
              <a:t>จุดที่ 2 </a:t>
            </a: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84DD7C61-9B97-5B33-9F82-881174CA38C3}"/>
              </a:ext>
            </a:extLst>
          </p:cNvPr>
          <p:cNvSpPr txBox="1">
            <a:spLocks/>
          </p:cNvSpPr>
          <p:nvPr/>
        </p:nvSpPr>
        <p:spPr>
          <a:xfrm>
            <a:off x="457249" y="1580629"/>
            <a:ext cx="4768847" cy="215266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</a:rPr>
              <a:t>บริเวณแยกพิชัยรณรงค์สงคราม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</a:rPr>
              <a:t>วัดชุ้ง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</a:rPr>
              <a:t>(14.549754, 100.839332)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</a:rPr>
              <a:t>แยกชุมชน ทางตรงสายหลัก ก่อนโค้ง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5677DF0-9340-D32F-9502-FF00EA799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85" t="19448" r="6423" b="17342"/>
          <a:stretch/>
        </p:blipFill>
        <p:spPr>
          <a:xfrm>
            <a:off x="154744" y="3840599"/>
            <a:ext cx="5683348" cy="2898132"/>
          </a:xfrm>
          <a:prstGeom prst="rect">
            <a:avLst/>
          </a:prstGeom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CAB6AF6F-764F-5CCF-78CF-95E4C904FFAA}"/>
              </a:ext>
            </a:extLst>
          </p:cNvPr>
          <p:cNvSpPr txBox="1">
            <a:spLocks/>
          </p:cNvSpPr>
          <p:nvPr/>
        </p:nvSpPr>
        <p:spPr>
          <a:xfrm>
            <a:off x="6953672" y="1589910"/>
            <a:ext cx="5060137" cy="196921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3200" b="1" dirty="0">
                <a:solidFill>
                  <a:schemeClr val="tx1"/>
                </a:solidFill>
              </a:rPr>
              <a:t>บริเวณแยกพิชัยรณรงค์สงคราม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</a:rPr>
              <a:t>วัดจันทบุรี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</a:rPr>
              <a:t>(14.550100, 100.822989)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</a:rPr>
              <a:t>แยกชุมชน ทางตรงสายหลัก  ก่อนโค้ง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1D5A8402-572A-6957-C887-5A6841FD02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84" t="19062" r="11731" b="23034"/>
          <a:stretch/>
        </p:blipFill>
        <p:spPr>
          <a:xfrm>
            <a:off x="6389130" y="3844720"/>
            <a:ext cx="5683348" cy="287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8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เหลี่ยมเพชร">
  <a:themeElements>
    <a:clrScheme name="เหลี่ยมเพชร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1564</TotalTime>
  <Words>451</Words>
  <Application>Microsoft Office PowerPoint</Application>
  <PresentationFormat>แบบจอกว้าง</PresentationFormat>
  <Paragraphs>130</Paragraphs>
  <Slides>9</Slides>
  <Notes>0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  <vt:variant>
        <vt:lpstr>การนำเสนอแบบกำหนดเอง</vt:lpstr>
      </vt:variant>
      <vt:variant>
        <vt:i4>1</vt:i4>
      </vt:variant>
    </vt:vector>
  </HeadingPairs>
  <TitlesOfParts>
    <vt:vector size="18" baseType="lpstr">
      <vt:lpstr>Angsana New</vt:lpstr>
      <vt:lpstr>Arial</vt:lpstr>
      <vt:lpstr>Calibri</vt:lpstr>
      <vt:lpstr>TH Sarabun New</vt:lpstr>
      <vt:lpstr>TH SarabunPSK</vt:lpstr>
      <vt:lpstr>Trebuchet MS</vt:lpstr>
      <vt:lpstr>Wingdings 3</vt:lpstr>
      <vt:lpstr>เหลี่ยมเพชร</vt:lpstr>
      <vt:lpstr>ถนนต้นแบบลดอุบัติเหตุ ตำบลเมืองเก่า อำเภอเสาไห้  จังหวัดสระบุรี (พิชัยรณรงค์สงคราม เขตตำบลเมืองเก่า)  </vt:lpstr>
      <vt:lpstr>1.ด้านกายภาพ ความปลอดภัยในการเดินทาง </vt:lpstr>
      <vt:lpstr>2.อำนวยความสะดวก/การใช้วัสดุและเทคโนโลยี่ที่ปลอดภัย</vt:lpstr>
      <vt:lpstr>3.ด้านการปรับปรุงและแก้ไขจุดเสี่ยง   </vt:lpstr>
      <vt:lpstr>4.การให้ความรู้และการรณรงค์ด้านความปลอดภัย</vt:lpstr>
      <vt:lpstr>งานนำเสนอ PowerPoint</vt:lpstr>
      <vt:lpstr>5.ด้านความยั่งยืนและติดตามผล </vt:lpstr>
      <vt:lpstr>การจัดเก็บสถิติและการประเมินผล </vt:lpstr>
      <vt:lpstr>จุดเสี่ยงอันตราย</vt:lpstr>
      <vt:lpstr>การนำเสนอแบบกำหนดเอง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การประชุมติดตามเยี่ยมเสริมพลังการดำเนินงานพัฒนาคุณภาพชีวิตระดับตำบล (พชต.)  อำเภอเสาไห้  จังหวัดสระบุรี</dc:title>
  <dc:creator>Admin</dc:creator>
  <cp:lastModifiedBy>ชัชราวุฒิ มะหัด</cp:lastModifiedBy>
  <cp:revision>103</cp:revision>
  <cp:lastPrinted>2025-07-04T07:54:22Z</cp:lastPrinted>
  <dcterms:created xsi:type="dcterms:W3CDTF">2025-03-07T04:23:23Z</dcterms:created>
  <dcterms:modified xsi:type="dcterms:W3CDTF">2025-07-04T07:58:57Z</dcterms:modified>
</cp:coreProperties>
</file>